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7" r:id="rId2"/>
    <p:sldId id="418" r:id="rId3"/>
    <p:sldId id="420" r:id="rId4"/>
    <p:sldId id="419" r:id="rId5"/>
    <p:sldId id="421" r:id="rId6"/>
  </p:sldIdLst>
  <p:sldSz cx="9144000" cy="6858000" type="screen4x3"/>
  <p:notesSz cx="9931400" cy="6870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75BDA7"/>
    <a:srgbClr val="FF9966"/>
    <a:srgbClr val="99CCFF"/>
    <a:srgbClr val="9966FF"/>
    <a:srgbClr val="6699FF"/>
    <a:srgbClr val="66CCFF"/>
    <a:srgbClr val="00CC66"/>
    <a:srgbClr val="66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31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5495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r">
              <a:defRPr sz="1300"/>
            </a:lvl1pPr>
          </a:lstStyle>
          <a:p>
            <a:fld id="{A89E88C6-B4E7-4F4D-93BF-1EA23A7C636A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5495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r">
              <a:defRPr sz="1300"/>
            </a:lvl1pPr>
          </a:lstStyle>
          <a:p>
            <a:fld id="{E26BB9E3-BDA2-47BD-BDF7-E5BFD8ED8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6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5495" y="1"/>
            <a:ext cx="4303607" cy="344728"/>
          </a:xfrm>
          <a:prstGeom prst="rect">
            <a:avLst/>
          </a:prstGeom>
        </p:spPr>
        <p:txBody>
          <a:bodyPr vert="horz" lIns="96012" tIns="48006" rIns="96012" bIns="48006" rtlCol="0"/>
          <a:lstStyle>
            <a:lvl1pPr algn="r">
              <a:defRPr sz="1300"/>
            </a:lvl1pPr>
          </a:lstStyle>
          <a:p>
            <a:fld id="{6F97EFD7-0937-4685-B885-B42435DBB6E4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9475" y="858838"/>
            <a:ext cx="3092450" cy="2319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2" tIns="48006" rIns="96012" bIns="480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40" y="3306524"/>
            <a:ext cx="7945120" cy="2705339"/>
          </a:xfrm>
          <a:prstGeom prst="rect">
            <a:avLst/>
          </a:prstGeom>
        </p:spPr>
        <p:txBody>
          <a:bodyPr vert="horz" lIns="96012" tIns="48006" rIns="96012" bIns="480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5495" y="6525973"/>
            <a:ext cx="4303607" cy="344727"/>
          </a:xfrm>
          <a:prstGeom prst="rect">
            <a:avLst/>
          </a:prstGeom>
        </p:spPr>
        <p:txBody>
          <a:bodyPr vert="horz" lIns="96012" tIns="48006" rIns="96012" bIns="48006" rtlCol="0" anchor="b"/>
          <a:lstStyle>
            <a:lvl1pPr algn="r">
              <a:defRPr sz="1300"/>
            </a:lvl1pPr>
          </a:lstStyle>
          <a:p>
            <a:fld id="{9757A731-7A63-43D5-8025-99B268F6C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02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7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47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71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63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04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20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220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88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2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章見出し_st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つの角を切り取った四角形 6"/>
          <p:cNvSpPr/>
          <p:nvPr userDrawn="1"/>
        </p:nvSpPr>
        <p:spPr>
          <a:xfrm flipV="1">
            <a:off x="-46593" y="-46592"/>
            <a:ext cx="9144000" cy="3669248"/>
          </a:xfrm>
          <a:prstGeom prst="snip1Rect">
            <a:avLst>
              <a:gd name="adj" fmla="val 26984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dist="63500" dir="2700000" algn="tl" rotWithShape="0">
              <a:schemeClr val="tx2">
                <a:lumMod val="20000"/>
                <a:lumOff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09953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r">
              <a:buNone/>
              <a:defRPr sz="440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711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章見出し_adv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09953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2972" y="4589464"/>
            <a:ext cx="7851027" cy="15001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440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1648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章見出し_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3872643"/>
            <a:ext cx="9144000" cy="29886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弦 3"/>
          <p:cNvSpPr/>
          <p:nvPr userDrawn="1"/>
        </p:nvSpPr>
        <p:spPr>
          <a:xfrm>
            <a:off x="5713356" y="0"/>
            <a:ext cx="6861288" cy="6861288"/>
          </a:xfrm>
          <a:prstGeom prst="chord">
            <a:avLst>
              <a:gd name="adj1" fmla="val 5384783"/>
              <a:gd name="adj2" fmla="val 1620888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509953"/>
            <a:ext cx="7886700" cy="2852737"/>
          </a:xfrm>
        </p:spPr>
        <p:txBody>
          <a:bodyPr anchor="b"/>
          <a:lstStyle>
            <a:lvl1pPr>
              <a:lnSpc>
                <a:spcPct val="100000"/>
              </a:lnSpc>
              <a:defRPr sz="6000">
                <a:solidFill>
                  <a:srgbClr val="002060"/>
                </a:solidFill>
                <a:effectLst>
                  <a:outerShdw blurRad="38100" dist="50800" dir="2700000" algn="tl">
                    <a:schemeClr val="tx1">
                      <a:alpha val="40000"/>
                    </a:schemeClr>
                  </a:outerShd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r">
              <a:buNone/>
              <a:defRPr sz="4400">
                <a:ln w="6350">
                  <a:noFill/>
                </a:ln>
                <a:solidFill>
                  <a:schemeClr val="bg1"/>
                </a:solidFill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551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本文_レディネスチェ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61" y="180550"/>
            <a:ext cx="6709483" cy="538589"/>
          </a:xfrm>
        </p:spPr>
        <p:txBody>
          <a:bodyPr>
            <a:normAutofit/>
          </a:bodyPr>
          <a:lstStyle>
            <a:lvl1pPr>
              <a:defRPr sz="2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1761" y="873632"/>
            <a:ext cx="8200478" cy="5303332"/>
          </a:xfrm>
        </p:spPr>
        <p:txBody>
          <a:bodyPr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dirty="0"/>
              <a:t>　 マスター テキストの書式設定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 hasCustomPrompt="1"/>
          </p:nvPr>
        </p:nvSpPr>
        <p:spPr>
          <a:xfrm>
            <a:off x="337581" y="962400"/>
            <a:ext cx="432000" cy="432000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１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 hasCustomPrompt="1"/>
          </p:nvPr>
        </p:nvSpPr>
        <p:spPr>
          <a:xfrm>
            <a:off x="7076408" y="233150"/>
            <a:ext cx="1817151" cy="43338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 dirty="0"/>
              <a:t>（教科書</a:t>
            </a:r>
            <a:r>
              <a:rPr kumimoji="1" lang="en-US" altLang="ja-JP" dirty="0"/>
              <a:t>p.00</a:t>
            </a:r>
            <a:r>
              <a:rPr kumimoji="1" lang="ja-JP" altLang="en-US" dirty="0"/>
              <a:t>）</a:t>
            </a:r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直線コネクタ 30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1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本文_レディネスチェック解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40" y="180550"/>
            <a:ext cx="5463104" cy="538589"/>
          </a:xfrm>
        </p:spPr>
        <p:txBody>
          <a:bodyPr>
            <a:normAutofit/>
          </a:bodyPr>
          <a:lstStyle>
            <a:lvl1pPr>
              <a:defRPr sz="2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761" y="873632"/>
            <a:ext cx="8200478" cy="5303332"/>
          </a:xfrm>
        </p:spPr>
        <p:txBody>
          <a:bodyPr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 hasCustomPrompt="1"/>
          </p:nvPr>
        </p:nvSpPr>
        <p:spPr>
          <a:xfrm>
            <a:off x="1327696" y="233844"/>
            <a:ext cx="432000" cy="432000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１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 hasCustomPrompt="1"/>
          </p:nvPr>
        </p:nvSpPr>
        <p:spPr>
          <a:xfrm>
            <a:off x="7076407" y="233150"/>
            <a:ext cx="1817151" cy="43338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 dirty="0"/>
              <a:t>（教科書</a:t>
            </a:r>
            <a:r>
              <a:rPr kumimoji="1" lang="en-US" altLang="ja-JP" dirty="0"/>
              <a:t>p.00</a:t>
            </a:r>
            <a:r>
              <a:rPr kumimoji="1" lang="ja-JP" altLang="en-US" dirty="0"/>
              <a:t>）</a:t>
            </a:r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直線コネクタ 30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 userDrawn="1"/>
        </p:nvSpPr>
        <p:spPr>
          <a:xfrm>
            <a:off x="401870" y="188234"/>
            <a:ext cx="92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accent2">
                    <a:lumMod val="75000"/>
                  </a:schemeClr>
                </a:solidFill>
              </a:rPr>
              <a:t>解説</a:t>
            </a:r>
          </a:p>
        </p:txBody>
      </p:sp>
    </p:spTree>
    <p:extLst>
      <p:ext uri="{BB962C8B-B14F-4D97-AF65-F5344CB8AC3E}">
        <p14:creationId xmlns:p14="http://schemas.microsoft.com/office/powerpoint/2010/main" val="327360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本文項見出し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862" y="180550"/>
            <a:ext cx="6348382" cy="538589"/>
          </a:xfrm>
        </p:spPr>
        <p:txBody>
          <a:bodyPr>
            <a:normAutofit/>
          </a:bodyPr>
          <a:lstStyle>
            <a:lvl1pPr fontAlgn="ctr">
              <a:defRPr sz="2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761" y="873632"/>
            <a:ext cx="8200478" cy="5303332"/>
          </a:xfrm>
        </p:spPr>
        <p:txBody>
          <a:bodyPr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 hasCustomPrompt="1"/>
          </p:nvPr>
        </p:nvSpPr>
        <p:spPr>
          <a:xfrm>
            <a:off x="337581" y="233844"/>
            <a:ext cx="432000" cy="432000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１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 hasCustomPrompt="1"/>
          </p:nvPr>
        </p:nvSpPr>
        <p:spPr>
          <a:xfrm>
            <a:off x="7076408" y="233150"/>
            <a:ext cx="1817151" cy="43338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 dirty="0"/>
              <a:t>（教科書</a:t>
            </a:r>
            <a:r>
              <a:rPr kumimoji="1" lang="en-US" altLang="ja-JP" dirty="0"/>
              <a:t>p.00</a:t>
            </a:r>
            <a:r>
              <a:rPr kumimoji="1" lang="ja-JP" altLang="en-US" dirty="0"/>
              <a:t>）</a:t>
            </a:r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直線コネクタ 30"/>
          <p:cNvCxnSpPr/>
          <p:nvPr userDrawn="1"/>
        </p:nvCxnSpPr>
        <p:spPr>
          <a:xfrm>
            <a:off x="-5824" y="747703"/>
            <a:ext cx="91583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68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779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84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0572-5847-48D1-BE27-288CD7836992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8174-6A26-478D-B008-9C9ED5F74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0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79" r:id="rId3"/>
    <p:sldLayoutId id="2147483676" r:id="rId4"/>
    <p:sldLayoutId id="2147483677" r:id="rId5"/>
    <p:sldLayoutId id="2147483678" r:id="rId6"/>
    <p:sldLayoutId id="2147483675" r:id="rId7"/>
    <p:sldLayoutId id="2147483673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8" r:id="rId15"/>
    <p:sldLayoutId id="2147483669" r:id="rId16"/>
    <p:sldLayoutId id="2147483670" r:id="rId17"/>
    <p:sldLayoutId id="214748367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4">
                <a:extLst>
                  <a:ext uri="{FF2B5EF4-FFF2-40B4-BE49-F238E27FC236}">
                    <a16:creationId xmlns:a16="http://schemas.microsoft.com/office/drawing/2014/main" id="{532EE0C8-A399-428C-9379-559FE9DCEE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5973" y="3932521"/>
                <a:ext cx="6459873" cy="12373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ts val="4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ja-JP" dirty="0"/>
                  <a:t>また，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はいくらでも大きい値をとるから，</a:t>
                </a:r>
                <a:endParaRPr lang="en-US" altLang="ja-JP" dirty="0"/>
              </a:p>
              <a:p>
                <a:r>
                  <a:rPr lang="ja-JP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>
                    <a:solidFill>
                      <a:srgbClr val="FF0000"/>
                    </a:solidFill>
                  </a:rPr>
                  <a:t>最大値はない</a:t>
                </a:r>
                <a:r>
                  <a:rPr lang="en-US" altLang="ja-JP" dirty="0"/>
                  <a:t> </a:t>
                </a:r>
                <a:r>
                  <a:rPr lang="ja-JP" altLang="ja-JP" dirty="0"/>
                  <a:t>。</a:t>
                </a:r>
              </a:p>
            </p:txBody>
          </p:sp>
        </mc:Choice>
        <mc:Fallback xmlns="">
          <p:sp>
            <p:nvSpPr>
              <p:cNvPr id="10" name="コンテンツ プレースホルダー 4">
                <a:extLst>
                  <a:ext uri="{FF2B5EF4-FFF2-40B4-BE49-F238E27FC236}">
                    <a16:creationId xmlns:a16="http://schemas.microsoft.com/office/drawing/2014/main" id="{532EE0C8-A399-428C-9379-559FE9DCE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973" y="3932521"/>
                <a:ext cx="6459873" cy="1237356"/>
              </a:xfrm>
              <a:prstGeom prst="rect">
                <a:avLst/>
              </a:prstGeom>
              <a:blipFill>
                <a:blip r:embed="rId2"/>
                <a:stretch>
                  <a:fillRect l="-1887" t="-34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図 7">
            <a:extLst>
              <a:ext uri="{FF2B5EF4-FFF2-40B4-BE49-F238E27FC236}">
                <a16:creationId xmlns:a16="http://schemas.microsoft.com/office/drawing/2014/main" id="{5B209C27-503D-47EC-82EB-E674F8FD5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928" y="1061275"/>
            <a:ext cx="2773686" cy="2121412"/>
          </a:xfrm>
          <a:prstGeom prst="rect">
            <a:avLst/>
          </a:prstGeom>
        </p:spPr>
      </p:pic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p.85</a:t>
            </a:r>
            <a:r>
              <a:rPr lang="ja-JP" altLang="en-US" dirty="0"/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CF41B17E-DE45-4AB2-8A4F-BEB650D088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35973" y="873632"/>
                <a:ext cx="4981700" cy="350717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ja-JP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/>
                  <a:t>次関数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+5 </m:t>
                    </m:r>
                  </m:oMath>
                </a14:m>
                <a:r>
                  <a:rPr lang="ja-JP" altLang="ja-JP" dirty="0"/>
                  <a:t>の</a:t>
                </a:r>
                <a:endParaRPr lang="en-US" altLang="ja-JP" dirty="0"/>
              </a:p>
              <a:p>
                <a:r>
                  <a:rPr lang="ja-JP" altLang="ja-JP" dirty="0"/>
                  <a:t>グラフは，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r>
                  <a:rPr lang="ja-JP" altLang="ja-JP" dirty="0"/>
                  <a:t>より，頂点が点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2, 1</m:t>
                        </m:r>
                      </m:e>
                    </m:d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の下に凸の放物線である。</a:t>
                </a:r>
              </a:p>
              <a:p>
                <a:r>
                  <a:rPr lang="ja-JP" altLang="ja-JP" dirty="0"/>
                  <a:t>右の図より，この関数は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ja-JP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>
                    <a:solidFill>
                      <a:srgbClr val="FF0000"/>
                    </a:solidFill>
                  </a:rPr>
                  <a:t>のとき最小値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1 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/>
                  <a:t>をとる。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CF41B17E-DE45-4AB2-8A4F-BEB650D088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5973" y="873632"/>
                <a:ext cx="4981700" cy="3507176"/>
              </a:xfrm>
              <a:blipFill>
                <a:blip r:embed="rId4"/>
                <a:stretch>
                  <a:fillRect l="-2448" t="-1215" r="-734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F6F6DDD-24AC-4B4B-B5E6-9279BBF33D6B}"/>
              </a:ext>
            </a:extLst>
          </p:cNvPr>
          <p:cNvSpPr txBox="1"/>
          <p:nvPr/>
        </p:nvSpPr>
        <p:spPr>
          <a:xfrm>
            <a:off x="472822" y="956838"/>
            <a:ext cx="720080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 anchor="ctr">
            <a:noAutofit/>
          </a:bodyPr>
          <a:lstStyle/>
          <a:p>
            <a:pPr algn="ctr" fontAlgn="ctr"/>
            <a:r>
              <a:rPr kumimoji="1"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例１３</a:t>
            </a:r>
          </a:p>
        </p:txBody>
      </p:sp>
      <p:sp>
        <p:nvSpPr>
          <p:cNvPr id="34" name="メモ 8">
            <a:extLst>
              <a:ext uri="{FF2B5EF4-FFF2-40B4-BE49-F238E27FC236}">
                <a16:creationId xmlns:a16="http://schemas.microsoft.com/office/drawing/2014/main" id="{339A8C32-3FFF-4ECC-902A-E9EB0A4D8421}"/>
              </a:ext>
            </a:extLst>
          </p:cNvPr>
          <p:cNvSpPr/>
          <p:nvPr/>
        </p:nvSpPr>
        <p:spPr>
          <a:xfrm>
            <a:off x="1465714" y="3463689"/>
            <a:ext cx="3420000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メモ 8">
            <a:extLst>
              <a:ext uri="{FF2B5EF4-FFF2-40B4-BE49-F238E27FC236}">
                <a16:creationId xmlns:a16="http://schemas.microsoft.com/office/drawing/2014/main" id="{3D71447D-B589-443D-BA89-EB06CBBBF0DC}"/>
              </a:ext>
            </a:extLst>
          </p:cNvPr>
          <p:cNvSpPr/>
          <p:nvPr/>
        </p:nvSpPr>
        <p:spPr>
          <a:xfrm>
            <a:off x="1465714" y="4488446"/>
            <a:ext cx="2232000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タイトル 3">
            <a:extLst>
              <a:ext uri="{FF2B5EF4-FFF2-40B4-BE49-F238E27FC236}">
                <a16:creationId xmlns:a16="http://schemas.microsoft.com/office/drawing/2014/main" id="{EB5A6C58-A73E-4176-95F1-819037B4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180975"/>
            <a:ext cx="6348412" cy="538163"/>
          </a:xfrm>
        </p:spPr>
        <p:txBody>
          <a:bodyPr>
            <a:normAutofit/>
          </a:bodyPr>
          <a:lstStyle/>
          <a:p>
            <a:r>
              <a:rPr lang="ja-JP" altLang="en-US" dirty="0"/>
              <a:t>２次関数の最大・最小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6160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p.85</a:t>
            </a:r>
            <a:r>
              <a:rPr lang="ja-JP" altLang="en-US" dirty="0"/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CF41B17E-DE45-4AB2-8A4F-BEB650D088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35973" y="823298"/>
                <a:ext cx="5106233" cy="3507176"/>
              </a:xfrm>
            </p:spPr>
            <p:txBody>
              <a:bodyPr/>
              <a:lstStyle/>
              <a:p>
                <a:pPr>
                  <a:lnSpc>
                    <a:spcPts val="4800"/>
                  </a:lnSpc>
                </a:pPr>
                <a14:m>
                  <m:oMath xmlns:m="http://schemas.openxmlformats.org/officeDocument/2006/math">
                    <m:r>
                      <a:rPr lang="en-US" altLang="ja-JP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/>
                  <a:t>次関数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altLang="ja-JP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のグラフは，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+3 </m:t>
                    </m:r>
                  </m:oMath>
                </a14:m>
                <a:endParaRPr lang="en-US" altLang="ja-JP" dirty="0"/>
              </a:p>
              <a:p>
                <a:r>
                  <a:rPr lang="ja-JP" altLang="ja-JP" dirty="0"/>
                  <a:t>より，頂点が点</a:t>
                </a:r>
                <a14:m>
                  <m:oMath xmlns:m="http://schemas.openxmlformats.org/officeDocument/2006/math">
                    <m:r>
                      <a:rPr lang="ja-JP" altLang="ja-JP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2, 3</m:t>
                        </m:r>
                      </m:e>
                    </m:d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の上に凸の放物線である。</a:t>
                </a:r>
              </a:p>
              <a:p>
                <a:r>
                  <a:rPr lang="ja-JP" altLang="ja-JP" dirty="0"/>
                  <a:t>右の図より，この関数は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dirty="0">
                    <a:solidFill>
                      <a:srgbClr val="FF0000"/>
                    </a:solidFill>
                  </a:rPr>
                  <a:t>のとき最大値</a:t>
                </a:r>
                <a14:m>
                  <m:oMath xmlns:m="http://schemas.openxmlformats.org/officeDocument/2006/math">
                    <m:r>
                      <a:rPr lang="en-US" altLang="ja-JP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3</m:t>
                    </m:r>
                    <m:r>
                      <a:rPr lang="en-US" altLang="ja-JP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/>
                  <a:t>をとる。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14" name="コンテンツ プレースホルダー 4">
                <a:extLst>
                  <a:ext uri="{FF2B5EF4-FFF2-40B4-BE49-F238E27FC236}">
                    <a16:creationId xmlns:a16="http://schemas.microsoft.com/office/drawing/2014/main" id="{CF41B17E-DE45-4AB2-8A4F-BEB650D088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5973" y="823298"/>
                <a:ext cx="5106233" cy="3507176"/>
              </a:xfrm>
              <a:blipFill>
                <a:blip r:embed="rId2"/>
                <a:stretch>
                  <a:fillRect l="-2387" r="-71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F6F6DDD-24AC-4B4B-B5E6-9279BBF33D6B}"/>
              </a:ext>
            </a:extLst>
          </p:cNvPr>
          <p:cNvSpPr txBox="1"/>
          <p:nvPr/>
        </p:nvSpPr>
        <p:spPr>
          <a:xfrm>
            <a:off x="472822" y="956838"/>
            <a:ext cx="720080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 anchor="ctr">
            <a:noAutofit/>
          </a:bodyPr>
          <a:lstStyle/>
          <a:p>
            <a:pPr algn="ctr" fontAlgn="ctr"/>
            <a:r>
              <a:rPr kumimoji="1"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例１４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22D2528-3A26-4DDD-8607-3B70CF101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414" y="1016118"/>
            <a:ext cx="2663958" cy="25597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4">
                <a:extLst>
                  <a:ext uri="{FF2B5EF4-FFF2-40B4-BE49-F238E27FC236}">
                    <a16:creationId xmlns:a16="http://schemas.microsoft.com/office/drawing/2014/main" id="{9B18067C-E92D-41C3-90C2-22EB4FC4319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5973" y="4117161"/>
                <a:ext cx="6459873" cy="12373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ts val="4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ja-JP" dirty="0"/>
                  <a:t>また，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はいくらでも小さい値をとるから，</a:t>
                </a:r>
                <a:endParaRPr lang="en-US" altLang="ja-JP" dirty="0"/>
              </a:p>
              <a:p>
                <a:r>
                  <a:rPr lang="en-US" altLang="ja-JP" dirty="0"/>
                  <a:t> </a:t>
                </a:r>
                <a:r>
                  <a:rPr lang="ja-JP" altLang="ja-JP" dirty="0">
                    <a:solidFill>
                      <a:srgbClr val="FF0000"/>
                    </a:solidFill>
                  </a:rPr>
                  <a:t>最小値はない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/>
                  <a:t>。</a:t>
                </a:r>
              </a:p>
            </p:txBody>
          </p:sp>
        </mc:Choice>
        <mc:Fallback xmlns="">
          <p:sp>
            <p:nvSpPr>
              <p:cNvPr id="10" name="コンテンツ プレースホルダー 4">
                <a:extLst>
                  <a:ext uri="{FF2B5EF4-FFF2-40B4-BE49-F238E27FC236}">
                    <a16:creationId xmlns:a16="http://schemas.microsoft.com/office/drawing/2014/main" id="{9B18067C-E92D-41C3-90C2-22EB4FC43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973" y="4117161"/>
                <a:ext cx="6459873" cy="1237356"/>
              </a:xfrm>
              <a:prstGeom prst="rect">
                <a:avLst/>
              </a:prstGeom>
              <a:blipFill>
                <a:blip r:embed="rId4"/>
                <a:stretch>
                  <a:fillRect l="-1887" t="-34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メモ 8">
            <a:extLst>
              <a:ext uri="{FF2B5EF4-FFF2-40B4-BE49-F238E27FC236}">
                <a16:creationId xmlns:a16="http://schemas.microsoft.com/office/drawing/2014/main" id="{B83DA2CA-76A5-4B76-8D71-FE8282ACF41F}"/>
              </a:ext>
            </a:extLst>
          </p:cNvPr>
          <p:cNvSpPr/>
          <p:nvPr/>
        </p:nvSpPr>
        <p:spPr>
          <a:xfrm>
            <a:off x="1465714" y="3606378"/>
            <a:ext cx="3780000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メモ 8">
            <a:extLst>
              <a:ext uri="{FF2B5EF4-FFF2-40B4-BE49-F238E27FC236}">
                <a16:creationId xmlns:a16="http://schemas.microsoft.com/office/drawing/2014/main" id="{18E5A488-7AB2-4A13-9C05-112D8756E511}"/>
              </a:ext>
            </a:extLst>
          </p:cNvPr>
          <p:cNvSpPr/>
          <p:nvPr/>
        </p:nvSpPr>
        <p:spPr>
          <a:xfrm>
            <a:off x="1465714" y="4656308"/>
            <a:ext cx="2232000" cy="504000"/>
          </a:xfrm>
          <a:prstGeom prst="foldedCorner">
            <a:avLst>
              <a:gd name="adj" fmla="val 2946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4576EBF3-D7B2-43E6-B0FA-1B5FD97CB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180975"/>
            <a:ext cx="6348412" cy="538163"/>
          </a:xfrm>
        </p:spPr>
        <p:txBody>
          <a:bodyPr>
            <a:normAutofit/>
          </a:bodyPr>
          <a:lstStyle/>
          <a:p>
            <a:r>
              <a:rPr lang="ja-JP" altLang="en-US" dirty="0"/>
              <a:t>２次関数の最大・最小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4247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p.85</a:t>
            </a:r>
            <a:r>
              <a:rPr lang="ja-JP" altLang="en-US" dirty="0"/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16725" y="873632"/>
                <a:ext cx="7476834" cy="5303332"/>
              </a:xfrm>
            </p:spPr>
            <p:txBody>
              <a:bodyPr/>
              <a:lstStyle/>
              <a:p>
                <a:r>
                  <a:rPr lang="ja-JP" altLang="ja-JP" dirty="0"/>
                  <a:t>次の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dirty="0"/>
                  <a:t>次関数の最大値，最小値があれば，それを求めよ。また，そのときの</a:t>
                </a:r>
                <a14:m>
                  <m:oMath xmlns:m="http://schemas.openxmlformats.org/officeDocument/2006/math">
                    <m:r>
                      <a:rPr lang="ja-JP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dirty="0"/>
                  <a:t>の値を求めよ。</a:t>
                </a:r>
              </a:p>
              <a:p>
                <a:r>
                  <a:rPr lang="en-US" altLang="ja-JP" dirty="0"/>
                  <a:t>(1)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altLang="ja-JP" dirty="0"/>
                  <a:t>	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altLang="ja-JP" dirty="0"/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=−2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dirty="0"/>
              </a:p>
            </p:txBody>
          </p:sp>
        </mc:Choice>
        <mc:Fallback xmlns="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16725" y="873632"/>
                <a:ext cx="7476834" cy="5303332"/>
              </a:xfrm>
              <a:blipFill>
                <a:blip r:embed="rId2"/>
                <a:stretch>
                  <a:fillRect l="-1630" t="-8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6988E0F-215D-4A80-ADD0-F0B5B2575B96}"/>
              </a:ext>
            </a:extLst>
          </p:cNvPr>
          <p:cNvGrpSpPr/>
          <p:nvPr/>
        </p:nvGrpSpPr>
        <p:grpSpPr>
          <a:xfrm>
            <a:off x="468923" y="956838"/>
            <a:ext cx="723979" cy="461665"/>
            <a:chOff x="468923" y="956838"/>
            <a:chExt cx="723979" cy="461665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47EBE6C-296E-4879-9AE8-F0C954A8CE85}"/>
                </a:ext>
              </a:extLst>
            </p:cNvPr>
            <p:cNvSpPr txBox="1"/>
            <p:nvPr/>
          </p:nvSpPr>
          <p:spPr>
            <a:xfrm>
              <a:off x="472822" y="956838"/>
              <a:ext cx="72008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 fontAlgn="ctr"/>
              <a:r>
                <a:rPr kumimoji="1" lang="ja-JP" altLang="en-US" sz="240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問１５</a:t>
              </a: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73D9797-6E2B-4941-B005-A651D4CAA626}"/>
                </a:ext>
              </a:extLst>
            </p:cNvPr>
            <p:cNvCxnSpPr/>
            <p:nvPr/>
          </p:nvCxnSpPr>
          <p:spPr>
            <a:xfrm>
              <a:off x="468923" y="1389182"/>
              <a:ext cx="7200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タイトル 3">
            <a:extLst>
              <a:ext uri="{FF2B5EF4-FFF2-40B4-BE49-F238E27FC236}">
                <a16:creationId xmlns:a16="http://schemas.microsoft.com/office/drawing/2014/main" id="{D6E6B7C3-336C-4E61-94EF-CDCDF9C43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180975"/>
            <a:ext cx="6348412" cy="538163"/>
          </a:xfrm>
        </p:spPr>
        <p:txBody>
          <a:bodyPr>
            <a:normAutofit/>
          </a:bodyPr>
          <a:lstStyle/>
          <a:p>
            <a:r>
              <a:rPr lang="ja-JP" altLang="en-US" dirty="0"/>
              <a:t>２次関数の最大・最小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871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p.85</a:t>
            </a:r>
            <a:r>
              <a:rPr lang="ja-JP" altLang="en-US" dirty="0"/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16724" y="873632"/>
                <a:ext cx="7593051" cy="5303332"/>
              </a:xfrm>
            </p:spPr>
            <p:txBody>
              <a:bodyPr/>
              <a:lstStyle/>
              <a:p>
                <a:r>
                  <a:rPr lang="en-US" altLang="ja-JP" dirty="0"/>
                  <a:t>(1)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altLang="ja-JP" dirty="0"/>
              </a:p>
              <a:p>
                <a:pPr marL="360363"/>
                <a14:m>
                  <m:oMath xmlns:m="http://schemas.openxmlformats.org/officeDocument/2006/math">
                    <m:r>
                      <a:rPr lang="en-US" altLang="ja-JP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>
                    <a:solidFill>
                      <a:srgbClr val="FF0000"/>
                    </a:solidFill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360363"/>
                <a:r>
                  <a:rPr lang="ja-JP" altLang="ja-JP" dirty="0">
                    <a:solidFill>
                      <a:srgbClr val="FF0000"/>
                    </a:solidFill>
                  </a:rPr>
                  <a:t>のグラフは</a:t>
                </a:r>
                <a:endParaRPr lang="en-US" altLang="ja-JP" i="1" dirty="0">
                  <a:solidFill>
                    <a:srgbClr val="FF0000"/>
                  </a:solidFill>
                </a:endParaRPr>
              </a:p>
              <a:p>
                <a:pPr marL="8969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ja-JP" altLang="ja-JP" dirty="0">
                  <a:solidFill>
                    <a:srgbClr val="FF0000"/>
                  </a:solidFill>
                </a:endParaRPr>
              </a:p>
              <a:p>
                <a:pPr marL="360363"/>
                <a:r>
                  <a:rPr lang="ja-JP" altLang="ja-JP" spc="-100" dirty="0">
                    <a:solidFill>
                      <a:srgbClr val="FF0000"/>
                    </a:solidFill>
                  </a:rPr>
                  <a:t>より，頂点が点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 spc="-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 spc="-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2, −1</m:t>
                        </m:r>
                      </m:e>
                    </m:d>
                  </m:oMath>
                </a14:m>
                <a:r>
                  <a:rPr lang="en-US" altLang="ja-JP" spc="-1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spc="-100" dirty="0">
                    <a:solidFill>
                      <a:srgbClr val="FF0000"/>
                    </a:solidFill>
                  </a:rPr>
                  <a:t>の下に凸の放物線である。</a:t>
                </a:r>
              </a:p>
              <a:p>
                <a:pPr marL="360363"/>
                <a:r>
                  <a:rPr lang="ja-JP" altLang="ja-JP" dirty="0">
                    <a:solidFill>
                      <a:srgbClr val="FF0000"/>
                    </a:solidFill>
                  </a:rPr>
                  <a:t>右の図より，この関数は</a:t>
                </a:r>
              </a:p>
              <a:p>
                <a:pPr marL="360363"/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ja-JP" b="1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b="1" dirty="0">
                    <a:solidFill>
                      <a:srgbClr val="FF0000"/>
                    </a:solidFill>
                  </a:rPr>
                  <a:t>のとき　最小値 </a:t>
                </a:r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ja-JP" altLang="ja-JP" dirty="0">
                    <a:solidFill>
                      <a:srgbClr val="FF0000"/>
                    </a:solidFill>
                  </a:rPr>
                  <a:t>をとる。</a:t>
                </a:r>
              </a:p>
              <a:p>
                <a:pPr marL="360363"/>
                <a:r>
                  <a:rPr lang="ja-JP" altLang="ja-JP" dirty="0">
                    <a:solidFill>
                      <a:srgbClr val="FF0000"/>
                    </a:solidFill>
                  </a:rPr>
                  <a:t>また，</a:t>
                </a:r>
                <a14:m>
                  <m:oMath xmlns:m="http://schemas.openxmlformats.org/officeDocument/2006/math">
                    <m:r>
                      <a:rPr lang="en-US" altLang="ja-JP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ja-JP" dirty="0">
                    <a:solidFill>
                      <a:srgbClr val="FF0000"/>
                    </a:solidFill>
                  </a:rPr>
                  <a:t>はいくらでも大きい値をとるから</a:t>
                </a:r>
              </a:p>
              <a:p>
                <a:pPr marL="360363"/>
                <a:r>
                  <a:rPr lang="ja-JP" altLang="ja-JP" b="1" dirty="0">
                    <a:solidFill>
                      <a:srgbClr val="FF0000"/>
                    </a:solidFill>
                  </a:rPr>
                  <a:t>最大値はない</a:t>
                </a:r>
                <a:r>
                  <a:rPr lang="ja-JP" altLang="ja-JP" dirty="0">
                    <a:solidFill>
                      <a:srgbClr val="FF0000"/>
                    </a:solidFill>
                  </a:rPr>
                  <a:t>。</a:t>
                </a:r>
              </a:p>
              <a:p>
                <a:endParaRPr lang="ja-JP" altLang="ja-JP" dirty="0"/>
              </a:p>
            </p:txBody>
          </p:sp>
        </mc:Choice>
        <mc:Fallback xmlns="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16724" y="873632"/>
                <a:ext cx="7593051" cy="5303332"/>
              </a:xfrm>
              <a:blipFill>
                <a:blip r:embed="rId2"/>
                <a:stretch>
                  <a:fillRect l="-1605" t="-805" r="-45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図 17">
            <a:hlinkClick r:id="rId3" action="ppaction://hlinksldjump"/>
            <a:extLst>
              <a:ext uri="{FF2B5EF4-FFF2-40B4-BE49-F238E27FC236}">
                <a16:creationId xmlns:a16="http://schemas.microsoft.com/office/drawing/2014/main" id="{B7EDB72C-46EE-465E-A3C6-8A8928A4D4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51383" y="6021360"/>
            <a:ext cx="648000" cy="648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C944B2B-8BD7-443A-B6CF-F17083ECA8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30" y="1187670"/>
            <a:ext cx="1798324" cy="1804420"/>
          </a:xfrm>
          <a:prstGeom prst="rect">
            <a:avLst/>
          </a:prstGeom>
        </p:spPr>
      </p:pic>
      <p:sp>
        <p:nvSpPr>
          <p:cNvPr id="14" name="タイトル 3">
            <a:extLst>
              <a:ext uri="{FF2B5EF4-FFF2-40B4-BE49-F238E27FC236}">
                <a16:creationId xmlns:a16="http://schemas.microsoft.com/office/drawing/2014/main" id="{B0A05411-8909-42B0-B9D2-C711F3941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180975"/>
            <a:ext cx="6348412" cy="538163"/>
          </a:xfrm>
        </p:spPr>
        <p:txBody>
          <a:bodyPr>
            <a:normAutofit/>
          </a:bodyPr>
          <a:lstStyle/>
          <a:p>
            <a:r>
              <a:rPr lang="ja-JP" altLang="en-US" dirty="0"/>
              <a:t>２次関数の最大・最小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30028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（教科書</a:t>
            </a:r>
            <a:r>
              <a:rPr lang="en-US" altLang="ja-JP" dirty="0"/>
              <a:t>p.85</a:t>
            </a:r>
            <a:r>
              <a:rPr lang="ja-JP" altLang="en-US" dirty="0"/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16725" y="873632"/>
                <a:ext cx="7476834" cy="5303332"/>
              </a:xfrm>
            </p:spPr>
            <p:txBody>
              <a:bodyPr/>
              <a:lstStyle/>
              <a:p>
                <a:r>
                  <a:rPr lang="en-US" altLang="ja-JP" dirty="0">
                    <a:latin typeface="+mn-ea"/>
                    <a:ea typeface="+mn-ea"/>
                  </a:rPr>
                  <a:t>(2)</a:t>
                </a:r>
                <a:r>
                  <a:rPr lang="ja-JP" altLang="ja-JP" dirty="0">
                    <a:latin typeface="+mn-ea"/>
                    <a:ea typeface="+mn-ea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+mn-ea"/>
                      </a:rPr>
                      <m:t>𝑦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+mn-ea"/>
                      </a:rPr>
                      <m:t>=−2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+mn-ea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ea typeface="+mn-ea"/>
                      </a:rPr>
                      <m:t>+3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+mn-ea"/>
                      </a:rPr>
                      <m:t>𝑥</m:t>
                    </m:r>
                  </m:oMath>
                </a14:m>
                <a:endParaRPr lang="en-US" altLang="ja-JP" dirty="0">
                  <a:latin typeface="+mn-ea"/>
                  <a:ea typeface="+mn-ea"/>
                </a:endParaRPr>
              </a:p>
              <a:p>
                <a:pPr marL="360363"/>
                <a14:m>
                  <m:oMath xmlns:m="http://schemas.openxmlformats.org/officeDocument/2006/math">
                    <m:r>
                      <a:rPr lang="en-US" altLang="ja-JP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ja-JP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ja-JP" altLang="ja-JP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altLang="ja-JP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altLang="ja-JP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</a:p>
              <a:p>
                <a:pPr marL="360363"/>
                <a:r>
                  <a:rPr lang="ja-JP" altLang="ja-JP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のグラフは</a:t>
                </a:r>
                <a:endParaRPr lang="en-US" altLang="ja-JP" dirty="0">
                  <a:solidFill>
                    <a:srgbClr val="FF0000"/>
                  </a:solidFill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 marL="896938">
                  <a:lnSpc>
                    <a:spcPct val="100000"/>
                  </a:lnSpc>
                </a:pPr>
                <a:r>
                  <a:rPr lang="en-US" altLang="ja-JP" kern="100" dirty="0">
                    <a:solidFill>
                      <a:srgbClr val="FF0000"/>
                    </a:solidFill>
                    <a:effectLst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=−2</m:t>
                    </m:r>
                    <m:sSup>
                      <m:sSupPr>
                        <m:ctrlPr>
                          <a:rPr lang="ja-JP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ja-JP" altLang="ja-JP" i="1" kern="10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i="1" kern="10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altLang="ja-JP" i="1" kern="10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ja-JP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ja-JP" altLang="ja-JP" kern="100" dirty="0">
                  <a:solidFill>
                    <a:srgbClr val="FF0000"/>
                  </a:solidFill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 marL="360363">
                  <a:lnSpc>
                    <a:spcPts val="5200"/>
                  </a:lnSpc>
                </a:pPr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より，グラフは頂点が点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ja-JP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ja-JP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altLang="ja-JP" i="1" kern="1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の上に凸の</a:t>
                </a:r>
                <a:endParaRPr lang="en-US" altLang="ja-JP" kern="100" dirty="0">
                  <a:solidFill>
                    <a:srgbClr val="FF0000"/>
                  </a:solidFill>
                  <a:effectLst/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 marL="360363"/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放物線である。</a:t>
                </a:r>
              </a:p>
              <a:p>
                <a:pPr marL="360363"/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右の図より，この関数は</a:t>
                </a:r>
              </a:p>
              <a:p>
                <a:pPr marL="360363">
                  <a:lnSpc>
                    <a:spcPts val="5200"/>
                  </a:lnSpc>
                </a:pPr>
                <a14:m>
                  <m:oMath xmlns:m="http://schemas.openxmlformats.org/officeDocument/2006/math">
                    <m:r>
                      <a:rPr lang="en-US" altLang="ja-JP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b="1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ja-JP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ja-JP" b="1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のとき　最大値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altLang="ja-JP" b="1" i="1" kern="1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をとる。</a:t>
                </a:r>
              </a:p>
              <a:p>
                <a:pPr marL="360363"/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また，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はいくらでも小さい値をとるから</a:t>
                </a:r>
              </a:p>
              <a:p>
                <a:pPr marL="360363"/>
                <a:r>
                  <a:rPr lang="ja-JP" altLang="ja-JP" b="1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最小値はない</a:t>
                </a:r>
                <a:r>
                  <a:rPr lang="ja-JP" altLang="ja-JP" kern="100" dirty="0">
                    <a:solidFill>
                      <a:srgbClr val="FF0000"/>
                    </a:solidFill>
                    <a:effectLst/>
                    <a:latin typeface="+mn-ea"/>
                    <a:ea typeface="+mn-ea"/>
                    <a:cs typeface="Times New Roman" panose="02020603050405020304" pitchFamily="18" charset="0"/>
                  </a:rPr>
                  <a:t>。</a:t>
                </a:r>
              </a:p>
              <a:p>
                <a:endParaRPr lang="ja-JP" altLang="ja-JP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2" name="コンテンツ プレースホルダー 4">
                <a:extLst>
                  <a:ext uri="{FF2B5EF4-FFF2-40B4-BE49-F238E27FC236}">
                    <a16:creationId xmlns:a16="http://schemas.microsoft.com/office/drawing/2014/main" id="{0D2689D0-C149-4ECD-891F-F1CA2A214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16725" y="873632"/>
                <a:ext cx="7476834" cy="5303332"/>
              </a:xfrm>
              <a:blipFill>
                <a:blip r:embed="rId2"/>
                <a:stretch>
                  <a:fillRect l="-1630" t="-805" b="-931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図 17">
            <a:hlinkClick r:id="rId3" action="ppaction://hlinksldjump"/>
            <a:extLst>
              <a:ext uri="{FF2B5EF4-FFF2-40B4-BE49-F238E27FC236}">
                <a16:creationId xmlns:a16="http://schemas.microsoft.com/office/drawing/2014/main" id="{B7EDB72C-46EE-465E-A3C6-8A8928A4D4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51383" y="6021360"/>
            <a:ext cx="648000" cy="64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8A4D3C8-4BCE-4C48-902A-A1528D072D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30" y="1187670"/>
            <a:ext cx="1798324" cy="1798324"/>
          </a:xfrm>
          <a:prstGeom prst="rect">
            <a:avLst/>
          </a:prstGeom>
        </p:spPr>
      </p:pic>
      <p:sp>
        <p:nvSpPr>
          <p:cNvPr id="14" name="タイトル 3">
            <a:extLst>
              <a:ext uri="{FF2B5EF4-FFF2-40B4-BE49-F238E27FC236}">
                <a16:creationId xmlns:a16="http://schemas.microsoft.com/office/drawing/2014/main" id="{ACD92DCC-4271-420E-B3B1-E191124D9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180975"/>
            <a:ext cx="6348412" cy="538163"/>
          </a:xfrm>
        </p:spPr>
        <p:txBody>
          <a:bodyPr>
            <a:normAutofit/>
          </a:bodyPr>
          <a:lstStyle/>
          <a:p>
            <a:r>
              <a:rPr lang="ja-JP" altLang="en-US" dirty="0"/>
              <a:t>２次関数の最大・最小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87420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8485</TotalTime>
  <Words>467</Words>
  <Application>Microsoft Office PowerPoint</Application>
  <PresentationFormat>画面に合わせる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HGPｺﾞｼｯｸE</vt:lpstr>
      <vt:lpstr>HGSｺﾞｼｯｸE</vt:lpstr>
      <vt:lpstr>ＭＳ Ｐゴシック</vt:lpstr>
      <vt:lpstr>游ゴシック</vt:lpstr>
      <vt:lpstr>Arial</vt:lpstr>
      <vt:lpstr>Cambria Math</vt:lpstr>
      <vt:lpstr>Times New Roman</vt:lpstr>
      <vt:lpstr>Office テーマ</vt:lpstr>
      <vt:lpstr>２次関数の最大・最小</vt:lpstr>
      <vt:lpstr>２次関数の最大・最小</vt:lpstr>
      <vt:lpstr>２次関数の最大・最小</vt:lpstr>
      <vt:lpstr>２次関数の最大・最小</vt:lpstr>
      <vt:lpstr>２次関数の最大・最小</vt:lpstr>
    </vt:vector>
  </TitlesOfParts>
  <Company>東京書籍株式会社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２次関数の最大・最小</dc:title>
  <dc:creator>東京書籍株式会社</dc:creator>
  <cp:lastModifiedBy>長 秀治</cp:lastModifiedBy>
  <cp:revision>1</cp:revision>
  <cp:lastPrinted>2021-12-20T08:16:54Z</cp:lastPrinted>
  <dcterms:created xsi:type="dcterms:W3CDTF">2021-01-13T07:09:34Z</dcterms:created>
  <dcterms:modified xsi:type="dcterms:W3CDTF">2023-03-02T10:22:06Z</dcterms:modified>
</cp:coreProperties>
</file>